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Vollkorn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jy+pYvc0Z8STJB3vqmWNPtDBaZ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ollkorn-bold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Vollkorn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0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51.png"/><Relationship Id="rId7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0" Type="http://schemas.openxmlformats.org/officeDocument/2006/relationships/image" Target="../media/image19.png"/><Relationship Id="rId9" Type="http://schemas.openxmlformats.org/officeDocument/2006/relationships/image" Target="../media/image39.png"/><Relationship Id="rId5" Type="http://schemas.openxmlformats.org/officeDocument/2006/relationships/image" Target="../media/image8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0" Type="http://schemas.openxmlformats.org/officeDocument/2006/relationships/image" Target="../media/image28.png"/><Relationship Id="rId9" Type="http://schemas.openxmlformats.org/officeDocument/2006/relationships/image" Target="../media/image34.png"/><Relationship Id="rId5" Type="http://schemas.openxmlformats.org/officeDocument/2006/relationships/image" Target="../media/image8.png"/><Relationship Id="rId6" Type="http://schemas.openxmlformats.org/officeDocument/2006/relationships/image" Target="../media/image39.png"/><Relationship Id="rId7" Type="http://schemas.openxmlformats.org/officeDocument/2006/relationships/image" Target="../media/image19.png"/><Relationship Id="rId8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0" Type="http://schemas.openxmlformats.org/officeDocument/2006/relationships/image" Target="../media/image39.png"/><Relationship Id="rId9" Type="http://schemas.openxmlformats.org/officeDocument/2006/relationships/image" Target="../media/image26.png"/><Relationship Id="rId5" Type="http://schemas.openxmlformats.org/officeDocument/2006/relationships/image" Target="../media/image8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31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0" Type="http://schemas.openxmlformats.org/officeDocument/2006/relationships/image" Target="../media/image47.png"/><Relationship Id="rId9" Type="http://schemas.openxmlformats.org/officeDocument/2006/relationships/image" Target="../media/image43.png"/><Relationship Id="rId5" Type="http://schemas.openxmlformats.org/officeDocument/2006/relationships/image" Target="../media/image8.png"/><Relationship Id="rId6" Type="http://schemas.openxmlformats.org/officeDocument/2006/relationships/image" Target="../media/image46.png"/><Relationship Id="rId7" Type="http://schemas.openxmlformats.org/officeDocument/2006/relationships/image" Target="../media/image25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18236"/>
            <a:ext cx="139413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HAI CUỘC KHÁNG CHIẾN CHỐNG NGOẠI XÂM, HOÀN THÀNH GIẢI PHÓNG DÂN TỘC, THỐNG NHẤT ĐẤT NƯỚC (1945 - 1975)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48" cy="10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10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276" name="Google Shape;276;p10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0"/>
            <p:cNvSpPr txBox="1"/>
            <p:nvPr/>
          </p:nvSpPr>
          <p:spPr>
            <a:xfrm>
              <a:off x="0" y="120650"/>
              <a:ext cx="4193700" cy="14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100"/>
            </a:p>
          </p:txBody>
        </p:sp>
      </p:grpSp>
      <p:sp>
        <p:nvSpPr>
          <p:cNvPr id="278" name="Google Shape;278;p10"/>
          <p:cNvSpPr/>
          <p:nvPr/>
        </p:nvSpPr>
        <p:spPr>
          <a:xfrm>
            <a:off x="633610" y="2627920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8" y="0"/>
                </a:lnTo>
                <a:lnTo>
                  <a:pt x="3307378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4823911" y="3290281"/>
            <a:ext cx="4648037" cy="3566369"/>
          </a:xfrm>
          <a:custGeom>
            <a:rect b="b" l="l" r="r" t="t"/>
            <a:pathLst>
              <a:path extrusionOk="0" h="3566369" w="4648037">
                <a:moveTo>
                  <a:pt x="0" y="0"/>
                </a:moveTo>
                <a:lnTo>
                  <a:pt x="4648036" y="0"/>
                </a:lnTo>
                <a:lnTo>
                  <a:pt x="4648036" y="3566369"/>
                </a:lnTo>
                <a:lnTo>
                  <a:pt x="0" y="3566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281" name="Google Shape;281;p10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282" name="Google Shape;282;p10"/>
          <p:cNvSpPr txBox="1"/>
          <p:nvPr/>
        </p:nvSpPr>
        <p:spPr>
          <a:xfrm>
            <a:off x="744190" y="7873248"/>
            <a:ext cx="3086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Nam</a:t>
            </a:r>
            <a:endParaRPr i="1"/>
          </a:p>
        </p:txBody>
      </p:sp>
      <p:sp>
        <p:nvSpPr>
          <p:cNvPr id="283" name="Google Shape;283;p10"/>
          <p:cNvSpPr txBox="1"/>
          <p:nvPr/>
        </p:nvSpPr>
        <p:spPr>
          <a:xfrm>
            <a:off x="5231598" y="7093070"/>
            <a:ext cx="383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Thư chúc Tết Kỷ Dậu 1969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của Chủ tịch Hồ Chí Minh </a:t>
            </a:r>
            <a:endParaRPr i="1"/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0897631" y="3755615"/>
            <a:ext cx="3966874" cy="1190062"/>
            <a:chOff x="0" y="0"/>
            <a:chExt cx="5289165" cy="1586750"/>
          </a:xfrm>
        </p:grpSpPr>
        <p:sp>
          <p:nvSpPr>
            <p:cNvPr id="285" name="Google Shape;285;p10"/>
            <p:cNvSpPr/>
            <p:nvPr/>
          </p:nvSpPr>
          <p:spPr>
            <a:xfrm>
              <a:off x="0" y="0"/>
              <a:ext cx="5289165" cy="1586750"/>
            </a:xfrm>
            <a:custGeom>
              <a:rect b="b" l="l" r="r" t="t"/>
              <a:pathLst>
                <a:path extrusionOk="0" h="1586750" w="5289165">
                  <a:moveTo>
                    <a:pt x="0" y="0"/>
                  </a:moveTo>
                  <a:lnTo>
                    <a:pt x="5289165" y="0"/>
                  </a:lnTo>
                  <a:lnTo>
                    <a:pt x="5289165" y="1586750"/>
                  </a:lnTo>
                  <a:lnTo>
                    <a:pt x="0" y="1586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 txBox="1"/>
            <p:nvPr/>
          </p:nvSpPr>
          <p:spPr>
            <a:xfrm>
              <a:off x="352758" y="311904"/>
              <a:ext cx="4583700" cy="9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lần 18 (1/1970)</a:t>
              </a:r>
              <a:endParaRPr i="1"/>
            </a:p>
            <a:p>
              <a:pPr indent="0" lvl="0" marL="0" marR="0" rtl="0" algn="ctr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và Hội nghị Bộ Chính trị (6/1970)</a:t>
              </a:r>
              <a:endParaRPr i="1"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9948734" y="5147307"/>
            <a:ext cx="61554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Lấy nông thôn làm hướng tiến công chính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Tập trung ngăn chặn chương trình “bình định”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tác chiến quân chủ lực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mạnh mẽ ba thứ quân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11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295" name="Google Shape;295;p11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1"/>
            <p:cNvSpPr txBox="1"/>
            <p:nvPr/>
          </p:nvSpPr>
          <p:spPr>
            <a:xfrm>
              <a:off x="0" y="120650"/>
              <a:ext cx="4193700" cy="14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100"/>
            </a:p>
          </p:txBody>
        </p:sp>
      </p:grpSp>
      <p:sp>
        <p:nvSpPr>
          <p:cNvPr id="297" name="Google Shape;297;p11"/>
          <p:cNvSpPr/>
          <p:nvPr/>
        </p:nvSpPr>
        <p:spPr>
          <a:xfrm>
            <a:off x="633610" y="2627920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8" y="0"/>
                </a:lnTo>
                <a:lnTo>
                  <a:pt x="3307378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4415809" y="2057923"/>
            <a:ext cx="3411428" cy="4474003"/>
          </a:xfrm>
          <a:custGeom>
            <a:rect b="b" l="l" r="r" t="t"/>
            <a:pathLst>
              <a:path extrusionOk="0" h="4474003" w="3411428">
                <a:moveTo>
                  <a:pt x="0" y="0"/>
                </a:moveTo>
                <a:lnTo>
                  <a:pt x="3411428" y="0"/>
                </a:lnTo>
                <a:lnTo>
                  <a:pt x="3411428" y="4474003"/>
                </a:lnTo>
                <a:lnTo>
                  <a:pt x="0" y="4474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4544639" y="6846251"/>
            <a:ext cx="3153767" cy="1944428"/>
          </a:xfrm>
          <a:custGeom>
            <a:rect b="b" l="l" r="r" t="t"/>
            <a:pathLst>
              <a:path extrusionOk="0" h="1944428" w="3153767">
                <a:moveTo>
                  <a:pt x="0" y="0"/>
                </a:moveTo>
                <a:lnTo>
                  <a:pt x="3153767" y="0"/>
                </a:lnTo>
                <a:lnTo>
                  <a:pt x="3153767" y="1944428"/>
                </a:lnTo>
                <a:lnTo>
                  <a:pt x="0" y="1944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8303487" y="3491277"/>
            <a:ext cx="4041249" cy="4754411"/>
          </a:xfrm>
          <a:custGeom>
            <a:rect b="b" l="l" r="r" t="t"/>
            <a:pathLst>
              <a:path extrusionOk="0" h="4754411" w="4041249">
                <a:moveTo>
                  <a:pt x="0" y="0"/>
                </a:moveTo>
                <a:lnTo>
                  <a:pt x="4041249" y="0"/>
                </a:lnTo>
                <a:lnTo>
                  <a:pt x="4041249" y="4754410"/>
                </a:lnTo>
                <a:lnTo>
                  <a:pt x="0" y="4754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1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302" name="Google Shape;302;p11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303" name="Google Shape;303;p11"/>
          <p:cNvSpPr txBox="1"/>
          <p:nvPr/>
        </p:nvSpPr>
        <p:spPr>
          <a:xfrm>
            <a:off x="744190" y="7873248"/>
            <a:ext cx="3086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Nam</a:t>
            </a:r>
            <a:endParaRPr i="1"/>
          </a:p>
        </p:txBody>
      </p:sp>
      <p:sp>
        <p:nvSpPr>
          <p:cNvPr id="304" name="Google Shape;304;p11"/>
          <p:cNvSpPr txBox="1"/>
          <p:nvPr/>
        </p:nvSpPr>
        <p:spPr>
          <a:xfrm>
            <a:off x="4769618" y="8783641"/>
            <a:ext cx="29289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dịch phản công</a:t>
            </a:r>
            <a:endParaRPr i="1" sz="261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Đường 9 - Nam Lào</a:t>
            </a:r>
            <a:endParaRPr i="1" sz="261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05" name="Google Shape;305;p11"/>
          <p:cNvSpPr txBox="1"/>
          <p:nvPr/>
        </p:nvSpPr>
        <p:spPr>
          <a:xfrm>
            <a:off x="8746837" y="8331412"/>
            <a:ext cx="31545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Cuộc tiến công chiến lược</a:t>
            </a:r>
            <a:endParaRPr i="1" sz="261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năm 1972</a:t>
            </a:r>
            <a:endParaRPr i="1"/>
          </a:p>
        </p:txBody>
      </p:sp>
      <p:sp>
        <p:nvSpPr>
          <p:cNvPr id="306" name="Google Shape;306;p11"/>
          <p:cNvSpPr/>
          <p:nvPr/>
        </p:nvSpPr>
        <p:spPr>
          <a:xfrm>
            <a:off x="13724947" y="4829114"/>
            <a:ext cx="3929443" cy="2210312"/>
          </a:xfrm>
          <a:custGeom>
            <a:rect b="b" l="l" r="r" t="t"/>
            <a:pathLst>
              <a:path extrusionOk="0" h="2210312" w="3929443">
                <a:moveTo>
                  <a:pt x="0" y="0"/>
                </a:moveTo>
                <a:lnTo>
                  <a:pt x="3929443" y="0"/>
                </a:lnTo>
                <a:lnTo>
                  <a:pt x="3929443" y="2210312"/>
                </a:lnTo>
                <a:lnTo>
                  <a:pt x="0" y="2210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1"/>
          <p:cNvSpPr txBox="1"/>
          <p:nvPr/>
        </p:nvSpPr>
        <p:spPr>
          <a:xfrm>
            <a:off x="14947003" y="7229677"/>
            <a:ext cx="14853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27/1/1973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Hiệp định Pari ký kết</a:t>
            </a:r>
            <a:endParaRPr i="1"/>
          </a:p>
        </p:txBody>
      </p:sp>
      <p:sp>
        <p:nvSpPr>
          <p:cNvPr id="308" name="Google Shape;308;p11"/>
          <p:cNvSpPr/>
          <p:nvPr/>
        </p:nvSpPr>
        <p:spPr>
          <a:xfrm>
            <a:off x="12582861" y="5544745"/>
            <a:ext cx="903961" cy="779050"/>
          </a:xfrm>
          <a:custGeom>
            <a:rect b="b" l="l" r="r" t="t"/>
            <a:pathLst>
              <a:path extrusionOk="0" h="779050" w="903961">
                <a:moveTo>
                  <a:pt x="0" y="0"/>
                </a:moveTo>
                <a:lnTo>
                  <a:pt x="903961" y="0"/>
                </a:lnTo>
                <a:lnTo>
                  <a:pt x="903961" y="779050"/>
                </a:lnTo>
                <a:lnTo>
                  <a:pt x="0" y="779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2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316" name="Google Shape;316;p12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2"/>
            <p:cNvSpPr txBox="1"/>
            <p:nvPr/>
          </p:nvSpPr>
          <p:spPr>
            <a:xfrm>
              <a:off x="0" y="120650"/>
              <a:ext cx="41937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000"/>
            </a:p>
          </p:txBody>
        </p:sp>
      </p:grpSp>
      <p:sp>
        <p:nvSpPr>
          <p:cNvPr id="318" name="Google Shape;318;p12"/>
          <p:cNvSpPr/>
          <p:nvPr/>
        </p:nvSpPr>
        <p:spPr>
          <a:xfrm>
            <a:off x="633610" y="3258448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8" y="0"/>
                </a:lnTo>
                <a:lnTo>
                  <a:pt x="3307378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13724947" y="4829114"/>
            <a:ext cx="3929443" cy="2210312"/>
          </a:xfrm>
          <a:custGeom>
            <a:rect b="b" l="l" r="r" t="t"/>
            <a:pathLst>
              <a:path extrusionOk="0" h="2210312" w="3929443">
                <a:moveTo>
                  <a:pt x="0" y="0"/>
                </a:moveTo>
                <a:lnTo>
                  <a:pt x="3929443" y="0"/>
                </a:lnTo>
                <a:lnTo>
                  <a:pt x="3929443" y="2210312"/>
                </a:lnTo>
                <a:lnTo>
                  <a:pt x="0" y="2210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2"/>
          <p:cNvSpPr/>
          <p:nvPr/>
        </p:nvSpPr>
        <p:spPr>
          <a:xfrm flipH="1">
            <a:off x="12582861" y="5544745"/>
            <a:ext cx="903961" cy="779050"/>
          </a:xfrm>
          <a:custGeom>
            <a:rect b="b" l="l" r="r" t="t"/>
            <a:pathLst>
              <a:path extrusionOk="0" h="779050" w="903961">
                <a:moveTo>
                  <a:pt x="903961" y="0"/>
                </a:moveTo>
                <a:lnTo>
                  <a:pt x="0" y="0"/>
                </a:lnTo>
                <a:lnTo>
                  <a:pt x="0" y="779050"/>
                </a:lnTo>
                <a:lnTo>
                  <a:pt x="903961" y="779050"/>
                </a:lnTo>
                <a:lnTo>
                  <a:pt x="903961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10185274" y="6511370"/>
            <a:ext cx="1678204" cy="2116402"/>
          </a:xfrm>
          <a:custGeom>
            <a:rect b="b" l="l" r="r" t="t"/>
            <a:pathLst>
              <a:path extrusionOk="0" h="2116402" w="1678204">
                <a:moveTo>
                  <a:pt x="0" y="0"/>
                </a:moveTo>
                <a:lnTo>
                  <a:pt x="1678204" y="0"/>
                </a:lnTo>
                <a:lnTo>
                  <a:pt x="1678204" y="2116402"/>
                </a:lnTo>
                <a:lnTo>
                  <a:pt x="0" y="2116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2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323" name="Google Shape;323;p12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324" name="Google Shape;324;p12"/>
          <p:cNvSpPr txBox="1"/>
          <p:nvPr/>
        </p:nvSpPr>
        <p:spPr>
          <a:xfrm>
            <a:off x="744190" y="8503776"/>
            <a:ext cx="3086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Nam</a:t>
            </a:r>
            <a:endParaRPr i="1"/>
          </a:p>
        </p:txBody>
      </p:sp>
      <p:sp>
        <p:nvSpPr>
          <p:cNvPr id="325" name="Google Shape;325;p12"/>
          <p:cNvSpPr txBox="1"/>
          <p:nvPr/>
        </p:nvSpPr>
        <p:spPr>
          <a:xfrm>
            <a:off x="14947003" y="7229677"/>
            <a:ext cx="14853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27/1/1973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Hiệp định Pari ký kết</a:t>
            </a:r>
            <a:endParaRPr i="1"/>
          </a:p>
        </p:txBody>
      </p:sp>
      <p:sp>
        <p:nvSpPr>
          <p:cNvPr id="326" name="Google Shape;326;p12"/>
          <p:cNvSpPr/>
          <p:nvPr/>
        </p:nvSpPr>
        <p:spPr>
          <a:xfrm>
            <a:off x="10041971" y="3134021"/>
            <a:ext cx="1964810" cy="196480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0280" l="-19176" r="-10957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2"/>
          <p:cNvSpPr txBox="1"/>
          <p:nvPr/>
        </p:nvSpPr>
        <p:spPr>
          <a:xfrm>
            <a:off x="9689402" y="5497120"/>
            <a:ext cx="26700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Mỹ - Ngụy ngang ngược phá hoại Hiệp định</a:t>
            </a:r>
            <a:endParaRPr i="1"/>
          </a:p>
        </p:txBody>
      </p:sp>
      <p:sp>
        <p:nvSpPr>
          <p:cNvPr id="328" name="Google Shape;328;p12"/>
          <p:cNvSpPr/>
          <p:nvPr/>
        </p:nvSpPr>
        <p:spPr>
          <a:xfrm flipH="1">
            <a:off x="8692020" y="5517732"/>
            <a:ext cx="903961" cy="779050"/>
          </a:xfrm>
          <a:custGeom>
            <a:rect b="b" l="l" r="r" t="t"/>
            <a:pathLst>
              <a:path extrusionOk="0" h="779050" w="903961">
                <a:moveTo>
                  <a:pt x="903960" y="0"/>
                </a:moveTo>
                <a:lnTo>
                  <a:pt x="0" y="0"/>
                </a:lnTo>
                <a:lnTo>
                  <a:pt x="0" y="779050"/>
                </a:lnTo>
                <a:lnTo>
                  <a:pt x="903960" y="779050"/>
                </a:lnTo>
                <a:lnTo>
                  <a:pt x="90396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2"/>
          <p:cNvSpPr/>
          <p:nvPr/>
        </p:nvSpPr>
        <p:spPr>
          <a:xfrm>
            <a:off x="3960038" y="5230321"/>
            <a:ext cx="4512907" cy="1353872"/>
          </a:xfrm>
          <a:custGeom>
            <a:rect b="b" l="l" r="r" t="t"/>
            <a:pathLst>
              <a:path extrusionOk="0" h="1353872" w="4512907">
                <a:moveTo>
                  <a:pt x="0" y="0"/>
                </a:moveTo>
                <a:lnTo>
                  <a:pt x="4512907" y="0"/>
                </a:lnTo>
                <a:lnTo>
                  <a:pt x="4512907" y="1353872"/>
                </a:lnTo>
                <a:lnTo>
                  <a:pt x="0" y="1353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2"/>
          <p:cNvSpPr txBox="1"/>
          <p:nvPr/>
        </p:nvSpPr>
        <p:spPr>
          <a:xfrm>
            <a:off x="4261023" y="5497586"/>
            <a:ext cx="3910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Hội nghị Ban Chấp hành Trung ương lần thứ 21 khóa III</a:t>
            </a:r>
            <a:endParaRPr i="1"/>
          </a:p>
        </p:txBody>
      </p:sp>
      <p:sp>
        <p:nvSpPr>
          <p:cNvPr id="331" name="Google Shape;331;p12"/>
          <p:cNvSpPr txBox="1"/>
          <p:nvPr/>
        </p:nvSpPr>
        <p:spPr>
          <a:xfrm>
            <a:off x="4241107" y="6629289"/>
            <a:ext cx="40869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Con đường bạo lực cách mạng</a:t>
            </a:r>
            <a:endParaRPr i="1"/>
          </a:p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Tích cực phản công, chuẩn bị tiến lên hoàn toàn giải phóng miền Nam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13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339" name="Google Shape;339;p13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3"/>
            <p:cNvSpPr txBox="1"/>
            <p:nvPr/>
          </p:nvSpPr>
          <p:spPr>
            <a:xfrm>
              <a:off x="0" y="120650"/>
              <a:ext cx="41937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000"/>
            </a:p>
          </p:txBody>
        </p:sp>
      </p:grpSp>
      <p:sp>
        <p:nvSpPr>
          <p:cNvPr id="341" name="Google Shape;341;p13"/>
          <p:cNvSpPr/>
          <p:nvPr/>
        </p:nvSpPr>
        <p:spPr>
          <a:xfrm>
            <a:off x="633610" y="3258448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8" y="0"/>
                </a:lnTo>
                <a:lnTo>
                  <a:pt x="3307378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3"/>
          <p:cNvSpPr/>
          <p:nvPr/>
        </p:nvSpPr>
        <p:spPr>
          <a:xfrm>
            <a:off x="8692020" y="5517732"/>
            <a:ext cx="903961" cy="779050"/>
          </a:xfrm>
          <a:custGeom>
            <a:rect b="b" l="l" r="r" t="t"/>
            <a:pathLst>
              <a:path extrusionOk="0" h="779050" w="903961">
                <a:moveTo>
                  <a:pt x="0" y="0"/>
                </a:moveTo>
                <a:lnTo>
                  <a:pt x="903960" y="0"/>
                </a:lnTo>
                <a:lnTo>
                  <a:pt x="903960" y="779050"/>
                </a:lnTo>
                <a:lnTo>
                  <a:pt x="0" y="779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3960038" y="5230321"/>
            <a:ext cx="4512907" cy="1353872"/>
          </a:xfrm>
          <a:custGeom>
            <a:rect b="b" l="l" r="r" t="t"/>
            <a:pathLst>
              <a:path extrusionOk="0" h="1353872" w="4512907">
                <a:moveTo>
                  <a:pt x="0" y="0"/>
                </a:moveTo>
                <a:lnTo>
                  <a:pt x="4512907" y="0"/>
                </a:lnTo>
                <a:lnTo>
                  <a:pt x="4512907" y="1353872"/>
                </a:lnTo>
                <a:lnTo>
                  <a:pt x="0" y="1353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9815055" y="3624768"/>
            <a:ext cx="7070477" cy="4763734"/>
          </a:xfrm>
          <a:custGeom>
            <a:rect b="b" l="l" r="r" t="t"/>
            <a:pathLst>
              <a:path extrusionOk="0" h="4763734" w="7070477">
                <a:moveTo>
                  <a:pt x="0" y="0"/>
                </a:moveTo>
                <a:lnTo>
                  <a:pt x="7070477" y="0"/>
                </a:lnTo>
                <a:lnTo>
                  <a:pt x="7070477" y="4763733"/>
                </a:lnTo>
                <a:lnTo>
                  <a:pt x="0" y="4763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3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346" name="Google Shape;346;p13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347" name="Google Shape;347;p13"/>
          <p:cNvSpPr txBox="1"/>
          <p:nvPr/>
        </p:nvSpPr>
        <p:spPr>
          <a:xfrm>
            <a:off x="744190" y="8503776"/>
            <a:ext cx="3086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Nam</a:t>
            </a:r>
            <a:endParaRPr i="1"/>
          </a:p>
        </p:txBody>
      </p:sp>
      <p:sp>
        <p:nvSpPr>
          <p:cNvPr id="348" name="Google Shape;348;p13"/>
          <p:cNvSpPr txBox="1"/>
          <p:nvPr/>
        </p:nvSpPr>
        <p:spPr>
          <a:xfrm>
            <a:off x="4261023" y="5497586"/>
            <a:ext cx="3910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8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Hội nghị Ban Chấp hành Trung ương lần thứ 21 khóa III</a:t>
            </a:r>
            <a:endParaRPr i="1"/>
          </a:p>
        </p:txBody>
      </p:sp>
      <p:sp>
        <p:nvSpPr>
          <p:cNvPr id="349" name="Google Shape;349;p13"/>
          <p:cNvSpPr txBox="1"/>
          <p:nvPr/>
        </p:nvSpPr>
        <p:spPr>
          <a:xfrm>
            <a:off x="4241107" y="6629289"/>
            <a:ext cx="40869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Con đường bạo lực cách mạng</a:t>
            </a:r>
            <a:endParaRPr i="1"/>
          </a:p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Tích cực phản công, chuẩn bị tiến lên hoàn toàn giải phóng miền Nam</a:t>
            </a:r>
            <a:endParaRPr i="1"/>
          </a:p>
        </p:txBody>
      </p:sp>
      <p:sp>
        <p:nvSpPr>
          <p:cNvPr id="350" name="Google Shape;350;p13"/>
          <p:cNvSpPr txBox="1"/>
          <p:nvPr/>
        </p:nvSpPr>
        <p:spPr>
          <a:xfrm>
            <a:off x="9946350" y="8302776"/>
            <a:ext cx="680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30/4/1975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dịch Hồ Chí Minh toàn thắng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14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356" name="Google Shape;356;p14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14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4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4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363" name="Google Shape;363;p14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4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41689"/>
            <a:ext cx="122370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i="1"/>
          </a:p>
        </p:txBody>
      </p:sp>
      <p:sp>
        <p:nvSpPr>
          <p:cNvPr id="105" name="Google Shape;105;p2"/>
          <p:cNvSpPr txBox="1"/>
          <p:nvPr/>
        </p:nvSpPr>
        <p:spPr>
          <a:xfrm>
            <a:off x="1553179" y="4685205"/>
            <a:ext cx="4088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dựng, bảo vệ 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chính quyền cách mạng, kháng chiến chống thực dân Pháp xâm lược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(1945 - 1954)</a:t>
            </a:r>
            <a:endParaRPr i="1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937" y="4759247"/>
            <a:ext cx="38847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 chủ nghĩa xã hội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07" name="Google Shape;107;p2"/>
          <p:cNvSpPr txBox="1"/>
          <p:nvPr/>
        </p:nvSpPr>
        <p:spPr>
          <a:xfrm>
            <a:off x="990600" y="1785504"/>
            <a:ext cx="5922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</a:t>
            </a:r>
            <a:endParaRPr i="1" sz="2789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1945 - 1946</a:t>
            </a:r>
            <a:endParaRPr i="1"/>
          </a:p>
        </p:txBody>
      </p:sp>
      <p:sp>
        <p:nvSpPr>
          <p:cNvPr id="108" name="Google Shape;108;p2"/>
          <p:cNvSpPr txBox="1"/>
          <p:nvPr/>
        </p:nvSpPr>
        <p:spPr>
          <a:xfrm>
            <a:off x="939320" y="2993563"/>
            <a:ext cx="5922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Đường lối kháng chiến toàn quốc </a:t>
            </a:r>
            <a:endParaRPr i="1"/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quá trình tổ chức thực hiện (1946 - 1950)</a:t>
            </a:r>
            <a:endParaRPr i="1"/>
          </a:p>
        </p:txBody>
      </p:sp>
      <p:sp>
        <p:nvSpPr>
          <p:cNvPr id="109" name="Google Shape;109;p2"/>
          <p:cNvSpPr txBox="1"/>
          <p:nvPr/>
        </p:nvSpPr>
        <p:spPr>
          <a:xfrm>
            <a:off x="1092408" y="6791175"/>
            <a:ext cx="56169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(1951 - 1954)</a:t>
            </a:r>
            <a:endParaRPr i="1"/>
          </a:p>
        </p:txBody>
      </p:sp>
      <p:sp>
        <p:nvSpPr>
          <p:cNvPr id="110" name="Google Shape;110;p2"/>
          <p:cNvSpPr txBox="1"/>
          <p:nvPr/>
        </p:nvSpPr>
        <p:spPr>
          <a:xfrm>
            <a:off x="514709" y="8149515"/>
            <a:ext cx="72225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bài học kinh nghiệm của Đảng trong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lãnh đạo kháng chiến chống thực dân Pháp và can thiệp Mỹ</a:t>
            </a:r>
            <a:endParaRPr i="1"/>
          </a:p>
        </p:txBody>
      </p:sp>
      <p:sp>
        <p:nvSpPr>
          <p:cNvPr id="111" name="Google Shape;111;p2"/>
          <p:cNvSpPr txBox="1"/>
          <p:nvPr/>
        </p:nvSpPr>
        <p:spPr>
          <a:xfrm>
            <a:off x="11218138" y="1757056"/>
            <a:ext cx="61845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cách mạng hai miền Nam - Bắc (1954 - 1965)</a:t>
            </a:r>
            <a:endParaRPr i="1"/>
          </a:p>
        </p:txBody>
      </p:sp>
      <p:sp>
        <p:nvSpPr>
          <p:cNvPr id="112" name="Google Shape;112;p2"/>
          <p:cNvSpPr txBox="1"/>
          <p:nvPr/>
        </p:nvSpPr>
        <p:spPr>
          <a:xfrm>
            <a:off x="11779424" y="2993563"/>
            <a:ext cx="51342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8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8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(1965 - 1975)</a:t>
            </a:r>
            <a:endParaRPr i="1"/>
          </a:p>
        </p:txBody>
      </p:sp>
      <p:sp>
        <p:nvSpPr>
          <p:cNvPr id="113" name="Google Shape;113;p2"/>
          <p:cNvSpPr txBox="1"/>
          <p:nvPr/>
        </p:nvSpPr>
        <p:spPr>
          <a:xfrm>
            <a:off x="11525523" y="6791175"/>
            <a:ext cx="6183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lãnh đạo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của Đảng thời kỳ 1954 - 1975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20650"/>
              <a:ext cx="4193700" cy="14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100"/>
            </a:p>
          </p:txBody>
        </p:sp>
      </p:grpSp>
      <p:sp>
        <p:nvSpPr>
          <p:cNvPr id="123" name="Google Shape;123;p3"/>
          <p:cNvSpPr/>
          <p:nvPr/>
        </p:nvSpPr>
        <p:spPr>
          <a:xfrm>
            <a:off x="1316295" y="3032938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8" y="0"/>
                </a:lnTo>
                <a:lnTo>
                  <a:pt x="3307378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5921054" y="2744675"/>
            <a:ext cx="6445892" cy="5350575"/>
          </a:xfrm>
          <a:custGeom>
            <a:rect b="b" l="l" r="r" t="t"/>
            <a:pathLst>
              <a:path extrusionOk="0" h="5350575" w="6445892">
                <a:moveTo>
                  <a:pt x="0" y="0"/>
                </a:moveTo>
                <a:lnTo>
                  <a:pt x="6445892" y="0"/>
                </a:lnTo>
                <a:lnTo>
                  <a:pt x="6445892" y="5350575"/>
                </a:lnTo>
                <a:lnTo>
                  <a:pt x="0" y="5350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13879527" y="3968546"/>
            <a:ext cx="2604020" cy="3191097"/>
          </a:xfrm>
          <a:custGeom>
            <a:rect b="b" l="l" r="r" t="t"/>
            <a:pathLst>
              <a:path extrusionOk="0" h="3191097" w="2604020">
                <a:moveTo>
                  <a:pt x="0" y="0"/>
                </a:moveTo>
                <a:lnTo>
                  <a:pt x="2604020" y="0"/>
                </a:lnTo>
                <a:lnTo>
                  <a:pt x="2604020" y="3191097"/>
                </a:lnTo>
                <a:lnTo>
                  <a:pt x="0" y="3191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088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127" name="Google Shape;127;p3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28" name="Google Shape;128;p3"/>
          <p:cNvSpPr txBox="1"/>
          <p:nvPr/>
        </p:nvSpPr>
        <p:spPr>
          <a:xfrm>
            <a:off x="1565440" y="2106025"/>
            <a:ext cx="2809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Bắc</a:t>
            </a:r>
            <a:endParaRPr i="1"/>
          </a:p>
        </p:txBody>
      </p:sp>
      <p:sp>
        <p:nvSpPr>
          <p:cNvPr id="129" name="Google Shape;129;p3"/>
          <p:cNvSpPr txBox="1"/>
          <p:nvPr/>
        </p:nvSpPr>
        <p:spPr>
          <a:xfrm>
            <a:off x="1028700" y="8104775"/>
            <a:ext cx="38328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tháng 11/1968 khi Mỹ dừng ném bom, miền Bắc đã thực hiện các kế hoạch ngắn hạn để 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khắc phục hậu quả chiến tranh</a:t>
            </a:r>
            <a:endParaRPr i="1"/>
          </a:p>
        </p:txBody>
      </p:sp>
      <p:sp>
        <p:nvSpPr>
          <p:cNvPr id="130" name="Google Shape;130;p3"/>
          <p:cNvSpPr txBox="1"/>
          <p:nvPr/>
        </p:nvSpPr>
        <p:spPr>
          <a:xfrm>
            <a:off x="5921054" y="8190500"/>
            <a:ext cx="63009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02/09/1969, Chủ tịch Hồ Chí Minh qua đời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 thất rất lớn cho cách mạng</a:t>
            </a:r>
            <a:endParaRPr i="1"/>
          </a:p>
        </p:txBody>
      </p:sp>
      <p:sp>
        <p:nvSpPr>
          <p:cNvPr id="131" name="Google Shape;131;p3"/>
          <p:cNvSpPr txBox="1"/>
          <p:nvPr/>
        </p:nvSpPr>
        <p:spPr>
          <a:xfrm>
            <a:off x="12031068" y="7254893"/>
            <a:ext cx="63009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23/9/1969, Quốc hội Khóa III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Bầu Chủ tịch nước Tôn Đức Thắng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4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0" y="120650"/>
              <a:ext cx="4193700" cy="14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200"/>
            </a:p>
          </p:txBody>
        </p:sp>
      </p:grpSp>
      <p:sp>
        <p:nvSpPr>
          <p:cNvPr id="141" name="Google Shape;141;p4"/>
          <p:cNvSpPr/>
          <p:nvPr/>
        </p:nvSpPr>
        <p:spPr>
          <a:xfrm>
            <a:off x="1316295" y="3032938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8" y="0"/>
                </a:lnTo>
                <a:lnTo>
                  <a:pt x="3307378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5442225" y="4772079"/>
            <a:ext cx="3736225" cy="2431420"/>
          </a:xfrm>
          <a:custGeom>
            <a:rect b="b" l="l" r="r" t="t"/>
            <a:pathLst>
              <a:path extrusionOk="0" h="2431420" w="3736225">
                <a:moveTo>
                  <a:pt x="0" y="0"/>
                </a:moveTo>
                <a:lnTo>
                  <a:pt x="3736225" y="0"/>
                </a:lnTo>
                <a:lnTo>
                  <a:pt x="3736225" y="2431421"/>
                </a:lnTo>
                <a:lnTo>
                  <a:pt x="0" y="2431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3329454" y="4772079"/>
            <a:ext cx="3752864" cy="2514419"/>
          </a:xfrm>
          <a:custGeom>
            <a:rect b="b" l="l" r="r" t="t"/>
            <a:pathLst>
              <a:path extrusionOk="0" h="2514419" w="3752864">
                <a:moveTo>
                  <a:pt x="0" y="0"/>
                </a:moveTo>
                <a:lnTo>
                  <a:pt x="3752864" y="0"/>
                </a:lnTo>
                <a:lnTo>
                  <a:pt x="3752864" y="2514419"/>
                </a:lnTo>
                <a:lnTo>
                  <a:pt x="0" y="2514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9384565" y="4819157"/>
            <a:ext cx="3736225" cy="2420264"/>
          </a:xfrm>
          <a:custGeom>
            <a:rect b="b" l="l" r="r" t="t"/>
            <a:pathLst>
              <a:path extrusionOk="0" h="2420264" w="3736225">
                <a:moveTo>
                  <a:pt x="0" y="0"/>
                </a:moveTo>
                <a:lnTo>
                  <a:pt x="3736225" y="0"/>
                </a:lnTo>
                <a:lnTo>
                  <a:pt x="3736225" y="2420264"/>
                </a:lnTo>
                <a:lnTo>
                  <a:pt x="0" y="2420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146" name="Google Shape;146;p4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47" name="Google Shape;147;p4"/>
          <p:cNvSpPr txBox="1"/>
          <p:nvPr/>
        </p:nvSpPr>
        <p:spPr>
          <a:xfrm>
            <a:off x="1565440" y="2106025"/>
            <a:ext cx="2809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Bắc</a:t>
            </a:r>
            <a:endParaRPr i="1"/>
          </a:p>
        </p:txBody>
      </p:sp>
      <p:sp>
        <p:nvSpPr>
          <p:cNvPr id="148" name="Google Shape;148;p4"/>
          <p:cNvSpPr txBox="1"/>
          <p:nvPr/>
        </p:nvSpPr>
        <p:spPr>
          <a:xfrm>
            <a:off x="5659554" y="7415959"/>
            <a:ext cx="33015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Nông nghiệp 1969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diện tích vượt 1968,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chăn nuôi phát triển mạnh</a:t>
            </a:r>
            <a:endParaRPr i="1"/>
          </a:p>
        </p:txBody>
      </p:sp>
      <p:sp>
        <p:nvSpPr>
          <p:cNvPr id="149" name="Google Shape;149;p4"/>
          <p:cNvSpPr txBox="1"/>
          <p:nvPr/>
        </p:nvSpPr>
        <p:spPr>
          <a:xfrm>
            <a:off x="1028700" y="8104775"/>
            <a:ext cx="38328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tháng 11/1968 khi Mỹ dừng ném bom, miền Bắc đã thực hiện các kế hoạch ngắn hạn để 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khắc phục hậu quả chiến tranh</a:t>
            </a:r>
            <a:endParaRPr i="1"/>
          </a:p>
        </p:txBody>
      </p:sp>
      <p:sp>
        <p:nvSpPr>
          <p:cNvPr id="150" name="Google Shape;150;p4"/>
          <p:cNvSpPr txBox="1"/>
          <p:nvPr/>
        </p:nvSpPr>
        <p:spPr>
          <a:xfrm>
            <a:off x="9601894" y="3470647"/>
            <a:ext cx="3301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Hầu hết xí nghiệp bị địch đánh phá được khôi phục, sửa chữa</a:t>
            </a:r>
            <a:endParaRPr i="1"/>
          </a:p>
        </p:txBody>
      </p:sp>
      <p:sp>
        <p:nvSpPr>
          <p:cNvPr id="151" name="Google Shape;151;p4"/>
          <p:cNvSpPr txBox="1"/>
          <p:nvPr/>
        </p:nvSpPr>
        <p:spPr>
          <a:xfrm>
            <a:off x="13555103" y="7415959"/>
            <a:ext cx="33015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Hệ thống giao thông,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cầu phà được khôi phục,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thêm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5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159" name="Google Shape;159;p5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0" y="120650"/>
              <a:ext cx="4193700" cy="14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100"/>
            </a:p>
          </p:txBody>
        </p:sp>
      </p:grpSp>
      <p:sp>
        <p:nvSpPr>
          <p:cNvPr id="161" name="Google Shape;161;p5"/>
          <p:cNvSpPr/>
          <p:nvPr/>
        </p:nvSpPr>
        <p:spPr>
          <a:xfrm>
            <a:off x="1316295" y="3032938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8" y="0"/>
                </a:lnTo>
                <a:lnTo>
                  <a:pt x="3307378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 rot="-3338026">
            <a:off x="2637227" y="4529964"/>
            <a:ext cx="1038366" cy="1962547"/>
          </a:xfrm>
          <a:custGeom>
            <a:rect b="b" l="l" r="r" t="t"/>
            <a:pathLst>
              <a:path extrusionOk="0" h="1962547" w="1038366">
                <a:moveTo>
                  <a:pt x="0" y="0"/>
                </a:moveTo>
                <a:lnTo>
                  <a:pt x="1038365" y="0"/>
                </a:lnTo>
                <a:lnTo>
                  <a:pt x="1038365" y="1962546"/>
                </a:lnTo>
                <a:lnTo>
                  <a:pt x="0" y="1962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164" name="Google Shape;164;p5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65" name="Google Shape;165;p5"/>
          <p:cNvSpPr txBox="1"/>
          <p:nvPr/>
        </p:nvSpPr>
        <p:spPr>
          <a:xfrm>
            <a:off x="1565440" y="2106025"/>
            <a:ext cx="2809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Bắc</a:t>
            </a:r>
            <a:endParaRPr i="1"/>
          </a:p>
        </p:txBody>
      </p:sp>
      <p:sp>
        <p:nvSpPr>
          <p:cNvPr id="166" name="Google Shape;166;p5"/>
          <p:cNvSpPr txBox="1"/>
          <p:nvPr/>
        </p:nvSpPr>
        <p:spPr>
          <a:xfrm>
            <a:off x="1028700" y="8104775"/>
            <a:ext cx="38328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Miền Bắc tăng cường chi viện sức người, sức của cho tiền tuyến miền Nam</a:t>
            </a:r>
            <a:endParaRPr i="1"/>
          </a:p>
        </p:txBody>
      </p:sp>
      <p:sp>
        <p:nvSpPr>
          <p:cNvPr id="167" name="Google Shape;167;p5"/>
          <p:cNvSpPr txBox="1"/>
          <p:nvPr/>
        </p:nvSpPr>
        <p:spPr>
          <a:xfrm>
            <a:off x="4979498" y="4831946"/>
            <a:ext cx="41646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Góp phần tạo ra nhiều trận chiến thắng quyết định như ở Quảng Trị, Tây Nguyên, Đông Nam Bộ</a:t>
            </a:r>
            <a:endParaRPr i="1"/>
          </a:p>
        </p:txBody>
      </p:sp>
      <p:sp>
        <p:nvSpPr>
          <p:cNvPr id="168" name="Google Shape;168;p5"/>
          <p:cNvSpPr/>
          <p:nvPr/>
        </p:nvSpPr>
        <p:spPr>
          <a:xfrm>
            <a:off x="15208022" y="3943463"/>
            <a:ext cx="2446368" cy="3666687"/>
          </a:xfrm>
          <a:custGeom>
            <a:rect b="b" l="l" r="r" t="t"/>
            <a:pathLst>
              <a:path extrusionOk="0" h="3666687" w="2446368">
                <a:moveTo>
                  <a:pt x="0" y="0"/>
                </a:moveTo>
                <a:lnTo>
                  <a:pt x="2446368" y="0"/>
                </a:lnTo>
                <a:lnTo>
                  <a:pt x="2446368" y="3666687"/>
                </a:lnTo>
                <a:lnTo>
                  <a:pt x="0" y="3666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9595155" y="3734223"/>
            <a:ext cx="5161711" cy="4085167"/>
          </a:xfrm>
          <a:custGeom>
            <a:rect b="b" l="l" r="r" t="t"/>
            <a:pathLst>
              <a:path extrusionOk="0" h="4085167" w="5161711">
                <a:moveTo>
                  <a:pt x="0" y="0"/>
                </a:moveTo>
                <a:lnTo>
                  <a:pt x="5161712" y="0"/>
                </a:lnTo>
                <a:lnTo>
                  <a:pt x="5161712" y="4085167"/>
                </a:lnTo>
                <a:lnTo>
                  <a:pt x="0" y="4085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8371972" y="7914640"/>
            <a:ext cx="80592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Giải phóng Thành cổ Quảng Trị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28/6 - 16/9/1972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6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178" name="Google Shape;178;p6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"/>
            <p:cNvSpPr txBox="1"/>
            <p:nvPr/>
          </p:nvSpPr>
          <p:spPr>
            <a:xfrm>
              <a:off x="0" y="120650"/>
              <a:ext cx="41937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000"/>
            </a:p>
          </p:txBody>
        </p:sp>
      </p:grpSp>
      <p:sp>
        <p:nvSpPr>
          <p:cNvPr id="180" name="Google Shape;180;p6"/>
          <p:cNvSpPr/>
          <p:nvPr/>
        </p:nvSpPr>
        <p:spPr>
          <a:xfrm>
            <a:off x="1316295" y="3032938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8" y="0"/>
                </a:lnTo>
                <a:lnTo>
                  <a:pt x="3307378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 flipH="1">
            <a:off x="7418014" y="2678668"/>
            <a:ext cx="4467165" cy="2979564"/>
          </a:xfrm>
          <a:custGeom>
            <a:rect b="b" l="l" r="r" t="t"/>
            <a:pathLst>
              <a:path extrusionOk="0" h="2979564" w="4467165">
                <a:moveTo>
                  <a:pt x="4467164" y="0"/>
                </a:moveTo>
                <a:lnTo>
                  <a:pt x="0" y="0"/>
                </a:lnTo>
                <a:lnTo>
                  <a:pt x="0" y="2979564"/>
                </a:lnTo>
                <a:lnTo>
                  <a:pt x="4467164" y="2979564"/>
                </a:lnTo>
                <a:lnTo>
                  <a:pt x="446716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6"/>
          <p:cNvGrpSpPr/>
          <p:nvPr/>
        </p:nvGrpSpPr>
        <p:grpSpPr>
          <a:xfrm>
            <a:off x="12879211" y="3149294"/>
            <a:ext cx="2896568" cy="1997738"/>
            <a:chOff x="0" y="0"/>
            <a:chExt cx="3862090" cy="2663651"/>
          </a:xfrm>
        </p:grpSpPr>
        <p:sp>
          <p:nvSpPr>
            <p:cNvPr id="183" name="Google Shape;183;p6"/>
            <p:cNvSpPr/>
            <p:nvPr/>
          </p:nvSpPr>
          <p:spPr>
            <a:xfrm>
              <a:off x="0" y="0"/>
              <a:ext cx="3862090" cy="2116526"/>
            </a:xfrm>
            <a:custGeom>
              <a:rect b="b" l="l" r="r" t="t"/>
              <a:pathLst>
                <a:path extrusionOk="0" h="2116526" w="3862090">
                  <a:moveTo>
                    <a:pt x="0" y="0"/>
                  </a:moveTo>
                  <a:lnTo>
                    <a:pt x="3862090" y="0"/>
                  </a:lnTo>
                  <a:lnTo>
                    <a:pt x="3862090" y="2116526"/>
                  </a:lnTo>
                  <a:lnTo>
                    <a:pt x="0" y="21165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9873" l="0" r="0" t="0"/>
              </a:stretch>
            </a:blipFill>
            <a:ln cap="sq" cmpd="sng" w="38100">
              <a:solidFill>
                <a:srgbClr val="FFFF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1632165" y="2049851"/>
              <a:ext cx="6768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91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Mỹ</a:t>
              </a:r>
              <a:endParaRPr i="1"/>
            </a:p>
          </p:txBody>
        </p:sp>
      </p:grpSp>
      <p:sp>
        <p:nvSpPr>
          <p:cNvPr id="185" name="Google Shape;185;p6"/>
          <p:cNvSpPr/>
          <p:nvPr/>
        </p:nvSpPr>
        <p:spPr>
          <a:xfrm flipH="1">
            <a:off x="5144842" y="3395690"/>
            <a:ext cx="1793324" cy="1545519"/>
          </a:xfrm>
          <a:custGeom>
            <a:rect b="b" l="l" r="r" t="t"/>
            <a:pathLst>
              <a:path extrusionOk="0" h="1545519" w="1793324">
                <a:moveTo>
                  <a:pt x="1793324" y="0"/>
                </a:moveTo>
                <a:lnTo>
                  <a:pt x="0" y="0"/>
                </a:lnTo>
                <a:lnTo>
                  <a:pt x="0" y="1545519"/>
                </a:lnTo>
                <a:lnTo>
                  <a:pt x="1793324" y="1545519"/>
                </a:lnTo>
                <a:lnTo>
                  <a:pt x="1793324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187" name="Google Shape;187;p6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88" name="Google Shape;188;p6"/>
          <p:cNvSpPr txBox="1"/>
          <p:nvPr/>
        </p:nvSpPr>
        <p:spPr>
          <a:xfrm>
            <a:off x="1565440" y="2106025"/>
            <a:ext cx="2809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Bắc</a:t>
            </a:r>
            <a:endParaRPr i="1"/>
          </a:p>
        </p:txBody>
      </p:sp>
      <p:sp>
        <p:nvSpPr>
          <p:cNvPr id="189" name="Google Shape;189;p6"/>
          <p:cNvSpPr txBox="1"/>
          <p:nvPr/>
        </p:nvSpPr>
        <p:spPr>
          <a:xfrm>
            <a:off x="1028700" y="8104775"/>
            <a:ext cx="38328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4/1972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Mỹ cho máy bay, tàu chiến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tái phá hoại miền Bắc</a:t>
            </a:r>
            <a:endParaRPr i="1"/>
          </a:p>
        </p:txBody>
      </p:sp>
      <p:sp>
        <p:nvSpPr>
          <p:cNvPr id="190" name="Google Shape;190;p6"/>
          <p:cNvSpPr txBox="1"/>
          <p:nvPr/>
        </p:nvSpPr>
        <p:spPr>
          <a:xfrm>
            <a:off x="6938166" y="5715382"/>
            <a:ext cx="54270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9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4/1972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Linebacker II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7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198" name="Google Shape;198;p7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 txBox="1"/>
            <p:nvPr/>
          </p:nvSpPr>
          <p:spPr>
            <a:xfrm>
              <a:off x="0" y="120650"/>
              <a:ext cx="41937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0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000"/>
            </a:p>
          </p:txBody>
        </p:sp>
      </p:grpSp>
      <p:sp>
        <p:nvSpPr>
          <p:cNvPr id="200" name="Google Shape;200;p7"/>
          <p:cNvSpPr/>
          <p:nvPr/>
        </p:nvSpPr>
        <p:spPr>
          <a:xfrm>
            <a:off x="1316295" y="3032938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8" y="0"/>
                </a:lnTo>
                <a:lnTo>
                  <a:pt x="3307378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 flipH="1">
            <a:off x="11059988" y="3365984"/>
            <a:ext cx="3432595" cy="2289514"/>
          </a:xfrm>
          <a:custGeom>
            <a:rect b="b" l="l" r="r" t="t"/>
            <a:pathLst>
              <a:path extrusionOk="0" h="2289514" w="3432595">
                <a:moveTo>
                  <a:pt x="3432595" y="0"/>
                </a:moveTo>
                <a:lnTo>
                  <a:pt x="0" y="0"/>
                </a:lnTo>
                <a:lnTo>
                  <a:pt x="0" y="2289514"/>
                </a:lnTo>
                <a:lnTo>
                  <a:pt x="3432595" y="2289514"/>
                </a:lnTo>
                <a:lnTo>
                  <a:pt x="3432595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7"/>
          <p:cNvGrpSpPr/>
          <p:nvPr/>
        </p:nvGrpSpPr>
        <p:grpSpPr>
          <a:xfrm>
            <a:off x="14757822" y="3843780"/>
            <a:ext cx="2896568" cy="1997738"/>
            <a:chOff x="0" y="0"/>
            <a:chExt cx="3862090" cy="2663651"/>
          </a:xfrm>
        </p:grpSpPr>
        <p:sp>
          <p:nvSpPr>
            <p:cNvPr id="203" name="Google Shape;203;p7"/>
            <p:cNvSpPr/>
            <p:nvPr/>
          </p:nvSpPr>
          <p:spPr>
            <a:xfrm>
              <a:off x="0" y="0"/>
              <a:ext cx="3862090" cy="2116526"/>
            </a:xfrm>
            <a:custGeom>
              <a:rect b="b" l="l" r="r" t="t"/>
              <a:pathLst>
                <a:path extrusionOk="0" h="2116526" w="3862090">
                  <a:moveTo>
                    <a:pt x="0" y="0"/>
                  </a:moveTo>
                  <a:lnTo>
                    <a:pt x="3862090" y="0"/>
                  </a:lnTo>
                  <a:lnTo>
                    <a:pt x="3862090" y="2116526"/>
                  </a:lnTo>
                  <a:lnTo>
                    <a:pt x="0" y="21165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9873" l="0" r="0" t="0"/>
              </a:stretch>
            </a:blipFill>
            <a:ln cap="sq" cmpd="sng" w="38100">
              <a:solidFill>
                <a:srgbClr val="FFFF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1632165" y="2049851"/>
              <a:ext cx="6768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91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Mỹ</a:t>
              </a:r>
              <a:endParaRPr i="1"/>
            </a:p>
          </p:txBody>
        </p:sp>
      </p:grpSp>
      <p:sp>
        <p:nvSpPr>
          <p:cNvPr id="205" name="Google Shape;205;p7"/>
          <p:cNvSpPr/>
          <p:nvPr/>
        </p:nvSpPr>
        <p:spPr>
          <a:xfrm>
            <a:off x="9973992" y="4023840"/>
            <a:ext cx="819297" cy="706085"/>
          </a:xfrm>
          <a:custGeom>
            <a:rect b="b" l="l" r="r" t="t"/>
            <a:pathLst>
              <a:path extrusionOk="0" h="706085" w="819297">
                <a:moveTo>
                  <a:pt x="0" y="0"/>
                </a:moveTo>
                <a:lnTo>
                  <a:pt x="819296" y="0"/>
                </a:lnTo>
                <a:lnTo>
                  <a:pt x="819296" y="706085"/>
                </a:lnTo>
                <a:lnTo>
                  <a:pt x="0" y="706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 flipH="1">
            <a:off x="4728522" y="3291409"/>
            <a:ext cx="4980230" cy="3323172"/>
          </a:xfrm>
          <a:custGeom>
            <a:rect b="b" l="l" r="r" t="t"/>
            <a:pathLst>
              <a:path extrusionOk="0" h="3323172" w="4980230">
                <a:moveTo>
                  <a:pt x="4980231" y="0"/>
                </a:moveTo>
                <a:lnTo>
                  <a:pt x="0" y="0"/>
                </a:lnTo>
                <a:lnTo>
                  <a:pt x="0" y="3323172"/>
                </a:lnTo>
                <a:lnTo>
                  <a:pt x="4980231" y="3323172"/>
                </a:lnTo>
                <a:lnTo>
                  <a:pt x="4980231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10955213" y="6244041"/>
            <a:ext cx="5358683" cy="3014259"/>
          </a:xfrm>
          <a:custGeom>
            <a:rect b="b" l="l" r="r" t="t"/>
            <a:pathLst>
              <a:path extrusionOk="0" h="3014259" w="5358683">
                <a:moveTo>
                  <a:pt x="0" y="0"/>
                </a:moveTo>
                <a:lnTo>
                  <a:pt x="5358683" y="0"/>
                </a:lnTo>
                <a:lnTo>
                  <a:pt x="5358683" y="3014259"/>
                </a:lnTo>
                <a:lnTo>
                  <a:pt x="0" y="3014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209" name="Google Shape;209;p7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210" name="Google Shape;210;p7"/>
          <p:cNvSpPr txBox="1"/>
          <p:nvPr/>
        </p:nvSpPr>
        <p:spPr>
          <a:xfrm>
            <a:off x="1565440" y="2106025"/>
            <a:ext cx="2809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Bắc</a:t>
            </a:r>
            <a:endParaRPr i="1"/>
          </a:p>
        </p:txBody>
      </p:sp>
      <p:sp>
        <p:nvSpPr>
          <p:cNvPr id="211" name="Google Shape;211;p7"/>
          <p:cNvSpPr txBox="1"/>
          <p:nvPr/>
        </p:nvSpPr>
        <p:spPr>
          <a:xfrm>
            <a:off x="1028700" y="8104775"/>
            <a:ext cx="38328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4/1972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Mỹ cho máy bay, tàu chiến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tái phá hoại miền Bắc</a:t>
            </a:r>
            <a:endParaRPr i="1"/>
          </a:p>
        </p:txBody>
      </p:sp>
      <p:sp>
        <p:nvSpPr>
          <p:cNvPr id="212" name="Google Shape;212;p7"/>
          <p:cNvSpPr txBox="1"/>
          <p:nvPr/>
        </p:nvSpPr>
        <p:spPr>
          <a:xfrm>
            <a:off x="5123172" y="2197725"/>
            <a:ext cx="41589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6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Nội 12 ngày đêm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6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cuối 1972</a:t>
            </a:r>
            <a:endParaRPr i="1"/>
          </a:p>
        </p:txBody>
      </p:sp>
      <p:sp>
        <p:nvSpPr>
          <p:cNvPr id="213" name="Google Shape;213;p7"/>
          <p:cNvSpPr txBox="1"/>
          <p:nvPr/>
        </p:nvSpPr>
        <p:spPr>
          <a:xfrm>
            <a:off x="4713524" y="7282736"/>
            <a:ext cx="45687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Bắn rơi 84 máy bay, 34 máy bay B.52,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5 máy bay F.111A, bắt 43 giặc lái</a:t>
            </a:r>
            <a:endParaRPr i="1"/>
          </a:p>
        </p:txBody>
      </p:sp>
      <p:sp>
        <p:nvSpPr>
          <p:cNvPr id="214" name="Google Shape;214;p7"/>
          <p:cNvSpPr/>
          <p:nvPr/>
        </p:nvSpPr>
        <p:spPr>
          <a:xfrm>
            <a:off x="9447867" y="7137814"/>
            <a:ext cx="1345421" cy="1159508"/>
          </a:xfrm>
          <a:custGeom>
            <a:rect b="b" l="l" r="r" t="t"/>
            <a:pathLst>
              <a:path extrusionOk="0" h="1159508" w="1345421">
                <a:moveTo>
                  <a:pt x="0" y="0"/>
                </a:moveTo>
                <a:lnTo>
                  <a:pt x="1345421" y="0"/>
                </a:lnTo>
                <a:lnTo>
                  <a:pt x="1345421" y="1159508"/>
                </a:lnTo>
                <a:lnTo>
                  <a:pt x="0" y="1159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16313896" y="7292261"/>
            <a:ext cx="14853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27/1/1973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Hiệp định Pari ký kết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8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223" name="Google Shape;223;p8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 txBox="1"/>
            <p:nvPr/>
          </p:nvSpPr>
          <p:spPr>
            <a:xfrm>
              <a:off x="0" y="120650"/>
              <a:ext cx="4193700" cy="14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100"/>
            </a:p>
          </p:txBody>
        </p:sp>
      </p:grpSp>
      <p:sp>
        <p:nvSpPr>
          <p:cNvPr id="225" name="Google Shape;225;p8"/>
          <p:cNvSpPr/>
          <p:nvPr/>
        </p:nvSpPr>
        <p:spPr>
          <a:xfrm>
            <a:off x="1272050" y="3813417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7" y="0"/>
                </a:lnTo>
                <a:lnTo>
                  <a:pt x="3307377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11049772" y="4000028"/>
            <a:ext cx="4866279" cy="3455058"/>
          </a:xfrm>
          <a:custGeom>
            <a:rect b="b" l="l" r="r" t="t"/>
            <a:pathLst>
              <a:path extrusionOk="0" h="3455058" w="4866279">
                <a:moveTo>
                  <a:pt x="0" y="0"/>
                </a:moveTo>
                <a:lnTo>
                  <a:pt x="4866279" y="0"/>
                </a:lnTo>
                <a:lnTo>
                  <a:pt x="4866279" y="3455059"/>
                </a:lnTo>
                <a:lnTo>
                  <a:pt x="0" y="3455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 flipH="1">
            <a:off x="9486525" y="5165475"/>
            <a:ext cx="1368152" cy="1179098"/>
          </a:xfrm>
          <a:custGeom>
            <a:rect b="b" l="l" r="r" t="t"/>
            <a:pathLst>
              <a:path extrusionOk="0" h="1179098" w="1368152">
                <a:moveTo>
                  <a:pt x="1368151" y="0"/>
                </a:moveTo>
                <a:lnTo>
                  <a:pt x="0" y="0"/>
                </a:lnTo>
                <a:lnTo>
                  <a:pt x="0" y="1179098"/>
                </a:lnTo>
                <a:lnTo>
                  <a:pt x="1368151" y="1179098"/>
                </a:lnTo>
                <a:lnTo>
                  <a:pt x="1368151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8"/>
          <p:cNvGrpSpPr/>
          <p:nvPr/>
        </p:nvGrpSpPr>
        <p:grpSpPr>
          <a:xfrm>
            <a:off x="6609503" y="4411763"/>
            <a:ext cx="2686522" cy="2686522"/>
            <a:chOff x="0" y="0"/>
            <a:chExt cx="812800" cy="812800"/>
          </a:xfrm>
        </p:grpSpPr>
        <p:sp>
          <p:nvSpPr>
            <p:cNvPr id="229" name="Google Shape;229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5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Việt Nam </a:t>
              </a:r>
              <a:endParaRPr i="1"/>
            </a:p>
            <a:p>
              <a:pPr indent="0" lvl="0" marL="0" marR="0" rtl="0" algn="ctr">
                <a:lnSpc>
                  <a:spcPct val="13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5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hóa </a:t>
              </a:r>
              <a:endParaRPr i="1"/>
            </a:p>
            <a:p>
              <a:pPr indent="0" lvl="0" marL="0" marR="0" rtl="0" algn="ctr">
                <a:lnSpc>
                  <a:spcPct val="13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5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tranh</a:t>
              </a:r>
              <a:endParaRPr i="1"/>
            </a:p>
          </p:txBody>
        </p:sp>
      </p:grpSp>
      <p:sp>
        <p:nvSpPr>
          <p:cNvPr id="231" name="Google Shape;231;p8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232" name="Google Shape;232;p8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233" name="Google Shape;233;p8"/>
          <p:cNvSpPr txBox="1"/>
          <p:nvPr/>
        </p:nvSpPr>
        <p:spPr>
          <a:xfrm>
            <a:off x="1382630" y="9058745"/>
            <a:ext cx="3086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Nam</a:t>
            </a:r>
            <a:endParaRPr i="1"/>
          </a:p>
        </p:txBody>
      </p:sp>
      <p:sp>
        <p:nvSpPr>
          <p:cNvPr id="234" name="Google Shape;234;p8"/>
          <p:cNvSpPr txBox="1"/>
          <p:nvPr/>
        </p:nvSpPr>
        <p:spPr>
          <a:xfrm>
            <a:off x="1009408" y="2326351"/>
            <a:ext cx="38328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đầu 1969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“Chiến tranh cục bộ”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thất bại</a:t>
            </a:r>
            <a:endParaRPr i="1"/>
          </a:p>
        </p:txBody>
      </p:sp>
      <p:sp>
        <p:nvSpPr>
          <p:cNvPr id="235" name="Google Shape;235;p8"/>
          <p:cNvSpPr txBox="1"/>
          <p:nvPr/>
        </p:nvSpPr>
        <p:spPr>
          <a:xfrm>
            <a:off x="11566581" y="2948493"/>
            <a:ext cx="383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Tổng thống Mỹ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Richard Nixon</a:t>
            </a:r>
            <a:endParaRPr i="1"/>
          </a:p>
        </p:txBody>
      </p:sp>
      <p:sp>
        <p:nvSpPr>
          <p:cNvPr id="236" name="Google Shape;236;p8"/>
          <p:cNvSpPr txBox="1"/>
          <p:nvPr/>
        </p:nvSpPr>
        <p:spPr>
          <a:xfrm>
            <a:off x="11566581" y="7578912"/>
            <a:ext cx="3832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“Học thuyết Nixon”</a:t>
            </a:r>
            <a:endParaRPr i="1"/>
          </a:p>
        </p:txBody>
      </p:sp>
      <p:sp>
        <p:nvSpPr>
          <p:cNvPr id="237" name="Google Shape;237;p8"/>
          <p:cNvSpPr txBox="1"/>
          <p:nvPr/>
        </p:nvSpPr>
        <p:spPr>
          <a:xfrm>
            <a:off x="11593464" y="8028334"/>
            <a:ext cx="3832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Cùng chia sẻ</a:t>
            </a:r>
            <a:endParaRPr i="1"/>
          </a:p>
        </p:txBody>
      </p:sp>
      <p:sp>
        <p:nvSpPr>
          <p:cNvPr id="238" name="Google Shape;238;p8"/>
          <p:cNvSpPr txBox="1"/>
          <p:nvPr/>
        </p:nvSpPr>
        <p:spPr>
          <a:xfrm>
            <a:off x="11593464" y="8547052"/>
            <a:ext cx="3832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Sức mạnh của Mỹ</a:t>
            </a:r>
            <a:endParaRPr i="1"/>
          </a:p>
        </p:txBody>
      </p:sp>
      <p:sp>
        <p:nvSpPr>
          <p:cNvPr id="239" name="Google Shape;239;p8"/>
          <p:cNvSpPr txBox="1"/>
          <p:nvPr/>
        </p:nvSpPr>
        <p:spPr>
          <a:xfrm>
            <a:off x="11593464" y="9065770"/>
            <a:ext cx="3832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Sẵn sàng thương lượng</a:t>
            </a:r>
            <a:endParaRPr i="1"/>
          </a:p>
        </p:txBody>
      </p:sp>
      <p:sp>
        <p:nvSpPr>
          <p:cNvPr id="240" name="Google Shape;240;p8"/>
          <p:cNvSpPr txBox="1"/>
          <p:nvPr/>
        </p:nvSpPr>
        <p:spPr>
          <a:xfrm>
            <a:off x="6029590" y="3352869"/>
            <a:ext cx="3832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“Dùng người Việt Nam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đánh người Việt Nam”</a:t>
            </a:r>
            <a:endParaRPr i="1"/>
          </a:p>
        </p:txBody>
      </p:sp>
      <p:sp>
        <p:nvSpPr>
          <p:cNvPr id="241" name="Google Shape;241;p8"/>
          <p:cNvSpPr txBox="1"/>
          <p:nvPr/>
        </p:nvSpPr>
        <p:spPr>
          <a:xfrm>
            <a:off x="5816598" y="7231635"/>
            <a:ext cx="42723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Ra sức củng cố ngụy quyền, </a:t>
            </a:r>
            <a:endParaRPr i="1"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ngụy quân đông, hiện đại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" name="Google Shape;248;p9"/>
          <p:cNvGrpSpPr/>
          <p:nvPr/>
        </p:nvGrpSpPr>
        <p:grpSpPr>
          <a:xfrm>
            <a:off x="14509043" y="1721475"/>
            <a:ext cx="3190479" cy="1284168"/>
            <a:chOff x="0" y="0"/>
            <a:chExt cx="4253972" cy="1712224"/>
          </a:xfrm>
        </p:grpSpPr>
        <p:sp>
          <p:nvSpPr>
            <p:cNvPr id="249" name="Google Shape;249;p9"/>
            <p:cNvSpPr/>
            <p:nvPr/>
          </p:nvSpPr>
          <p:spPr>
            <a:xfrm>
              <a:off x="0" y="0"/>
              <a:ext cx="4253972" cy="1712224"/>
            </a:xfrm>
            <a:custGeom>
              <a:rect b="b" l="l" r="r" t="t"/>
              <a:pathLst>
                <a:path extrusionOk="0" h="1712224" w="4253972">
                  <a:moveTo>
                    <a:pt x="0" y="0"/>
                  </a:moveTo>
                  <a:lnTo>
                    <a:pt x="4253972" y="0"/>
                  </a:lnTo>
                  <a:lnTo>
                    <a:pt x="4253972" y="1712224"/>
                  </a:lnTo>
                  <a:lnTo>
                    <a:pt x="0" y="1712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 txBox="1"/>
            <p:nvPr/>
          </p:nvSpPr>
          <p:spPr>
            <a:xfrm>
              <a:off x="0" y="120650"/>
              <a:ext cx="4193700" cy="14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bảo vệ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Bắc, đẩy mạnh cuộc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đấu giải phóng miền Nam </a:t>
              </a:r>
              <a:endParaRPr i="1" sz="1100"/>
            </a:p>
            <a:p>
              <a:pPr indent="0" lvl="0" marL="0" marR="0" rtl="0" algn="ctr">
                <a:lnSpc>
                  <a:spcPct val="108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(1969 - 1975)</a:t>
              </a:r>
              <a:endParaRPr i="1" sz="1100"/>
            </a:p>
          </p:txBody>
        </p:sp>
      </p:grpSp>
      <p:sp>
        <p:nvSpPr>
          <p:cNvPr id="251" name="Google Shape;251;p9"/>
          <p:cNvSpPr/>
          <p:nvPr/>
        </p:nvSpPr>
        <p:spPr>
          <a:xfrm>
            <a:off x="741105" y="3645565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7" y="0"/>
                </a:lnTo>
                <a:lnTo>
                  <a:pt x="3307377" y="5062312"/>
                </a:lnTo>
                <a:lnTo>
                  <a:pt x="0" y="506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10414436" y="3158043"/>
            <a:ext cx="2204901" cy="220489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691" l="0" r="-106769" t="-16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10474458" y="6729960"/>
            <a:ext cx="2084855" cy="208484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8366" l="-9073" r="-8382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15294490" y="5062149"/>
            <a:ext cx="1964810" cy="196480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0280" l="-19176" r="-10957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9"/>
          <p:cNvCxnSpPr/>
          <p:nvPr/>
        </p:nvCxnSpPr>
        <p:spPr>
          <a:xfrm rot="10800000">
            <a:off x="12619336" y="4260488"/>
            <a:ext cx="2675154" cy="1784062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9"/>
          <p:cNvCxnSpPr/>
          <p:nvPr/>
        </p:nvCxnSpPr>
        <p:spPr>
          <a:xfrm flipH="1">
            <a:off x="12559313" y="6044550"/>
            <a:ext cx="2735177" cy="1727834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9"/>
          <p:cNvCxnSpPr/>
          <p:nvPr/>
        </p:nvCxnSpPr>
        <p:spPr>
          <a:xfrm>
            <a:off x="11516886" y="5362934"/>
            <a:ext cx="0" cy="1367026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8" name="Google Shape;258;p9"/>
          <p:cNvSpPr/>
          <p:nvPr/>
        </p:nvSpPr>
        <p:spPr>
          <a:xfrm>
            <a:off x="5391883" y="2363559"/>
            <a:ext cx="4361150" cy="2896076"/>
          </a:xfrm>
          <a:custGeom>
            <a:rect b="b" l="l" r="r" t="t"/>
            <a:pathLst>
              <a:path extrusionOk="0" h="2896076" w="4361150">
                <a:moveTo>
                  <a:pt x="0" y="0"/>
                </a:moveTo>
                <a:lnTo>
                  <a:pt x="4361150" y="0"/>
                </a:lnTo>
                <a:lnTo>
                  <a:pt x="4361150" y="2896076"/>
                </a:lnTo>
                <a:lnTo>
                  <a:pt x="0" y="2896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5391883" y="6183414"/>
            <a:ext cx="4361150" cy="2907433"/>
          </a:xfrm>
          <a:custGeom>
            <a:rect b="b" l="l" r="r" t="t"/>
            <a:pathLst>
              <a:path extrusionOk="0" h="2907433" w="4361150">
                <a:moveTo>
                  <a:pt x="0" y="0"/>
                </a:moveTo>
                <a:lnTo>
                  <a:pt x="4361150" y="0"/>
                </a:lnTo>
                <a:lnTo>
                  <a:pt x="4361150" y="2907433"/>
                </a:lnTo>
                <a:lnTo>
                  <a:pt x="0" y="2907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5576081" y="118056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261" name="Google Shape;261;p9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262" name="Google Shape;262;p9"/>
          <p:cNvSpPr txBox="1"/>
          <p:nvPr/>
        </p:nvSpPr>
        <p:spPr>
          <a:xfrm>
            <a:off x="851684" y="8890893"/>
            <a:ext cx="3086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1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Nam</a:t>
            </a:r>
            <a:endParaRPr i="1"/>
          </a:p>
        </p:txBody>
      </p:sp>
      <p:sp>
        <p:nvSpPr>
          <p:cNvPr id="263" name="Google Shape;263;p9"/>
          <p:cNvSpPr txBox="1"/>
          <p:nvPr/>
        </p:nvSpPr>
        <p:spPr>
          <a:xfrm>
            <a:off x="497754" y="2948493"/>
            <a:ext cx="3832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5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hóa chiến tranh</a:t>
            </a:r>
            <a:endParaRPr i="1"/>
          </a:p>
        </p:txBody>
      </p:sp>
      <p:sp>
        <p:nvSpPr>
          <p:cNvPr id="264" name="Google Shape;264;p9"/>
          <p:cNvSpPr txBox="1"/>
          <p:nvPr/>
        </p:nvSpPr>
        <p:spPr>
          <a:xfrm>
            <a:off x="10304213" y="5538914"/>
            <a:ext cx="9996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1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Mâu </a:t>
            </a:r>
            <a:endParaRPr i="1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1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thuẫn</a:t>
            </a:r>
            <a:endParaRPr i="1" sz="2816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65" name="Google Shape;265;p9"/>
          <p:cNvSpPr txBox="1"/>
          <p:nvPr/>
        </p:nvSpPr>
        <p:spPr>
          <a:xfrm rot="2054170">
            <a:off x="13020376" y="4484834"/>
            <a:ext cx="1361879" cy="43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1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Hòa hoãn</a:t>
            </a:r>
            <a:endParaRPr i="1"/>
          </a:p>
        </p:txBody>
      </p:sp>
      <p:sp>
        <p:nvSpPr>
          <p:cNvPr id="266" name="Google Shape;266;p9"/>
          <p:cNvSpPr txBox="1"/>
          <p:nvPr/>
        </p:nvSpPr>
        <p:spPr>
          <a:xfrm rot="-2060468">
            <a:off x="12713640" y="6769634"/>
            <a:ext cx="1332698" cy="418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1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Thỏa hiệp</a:t>
            </a:r>
            <a:endParaRPr i="1" sz="2616"/>
          </a:p>
        </p:txBody>
      </p:sp>
      <p:sp>
        <p:nvSpPr>
          <p:cNvPr id="267" name="Google Shape;267;p9"/>
          <p:cNvSpPr txBox="1"/>
          <p:nvPr/>
        </p:nvSpPr>
        <p:spPr>
          <a:xfrm>
            <a:off x="5179305" y="9208683"/>
            <a:ext cx="48792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1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21/2/1972 Nixon thăm Trung Quốc</a:t>
            </a:r>
            <a:endParaRPr i="1" sz="2816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68" name="Google Shape;268;p9"/>
          <p:cNvSpPr txBox="1"/>
          <p:nvPr/>
        </p:nvSpPr>
        <p:spPr>
          <a:xfrm>
            <a:off x="5576081" y="5278685"/>
            <a:ext cx="39933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1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22/5/1972 Nixon đến Liên Xô</a:t>
            </a:r>
            <a:endParaRPr i="1" sz="2816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